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368" r:id="rId3"/>
    <p:sldId id="275" r:id="rId4"/>
    <p:sldId id="365" r:id="rId5"/>
    <p:sldId id="294" r:id="rId6"/>
    <p:sldId id="281" r:id="rId7"/>
    <p:sldId id="282" r:id="rId8"/>
    <p:sldId id="283" r:id="rId9"/>
    <p:sldId id="258" r:id="rId10"/>
    <p:sldId id="366" r:id="rId11"/>
    <p:sldId id="259" r:id="rId12"/>
    <p:sldId id="284" r:id="rId13"/>
    <p:sldId id="286" r:id="rId14"/>
    <p:sldId id="287" r:id="rId15"/>
    <p:sldId id="288" r:id="rId16"/>
    <p:sldId id="289" r:id="rId17"/>
    <p:sldId id="290" r:id="rId18"/>
    <p:sldId id="297" r:id="rId19"/>
    <p:sldId id="291" r:id="rId20"/>
    <p:sldId id="298" r:id="rId21"/>
    <p:sldId id="300" r:id="rId22"/>
    <p:sldId id="292" r:id="rId23"/>
    <p:sldId id="299" r:id="rId24"/>
    <p:sldId id="305" r:id="rId25"/>
    <p:sldId id="306" r:id="rId26"/>
    <p:sldId id="361" r:id="rId27"/>
    <p:sldId id="321" r:id="rId28"/>
    <p:sldId id="326" r:id="rId29"/>
    <p:sldId id="325" r:id="rId30"/>
    <p:sldId id="303" r:id="rId31"/>
    <p:sldId id="341" r:id="rId32"/>
    <p:sldId id="261" r:id="rId33"/>
    <p:sldId id="310" r:id="rId34"/>
    <p:sldId id="276" r:id="rId35"/>
    <p:sldId id="295" r:id="rId36"/>
    <p:sldId id="302" r:id="rId37"/>
    <p:sldId id="262" r:id="rId38"/>
    <p:sldId id="324" r:id="rId39"/>
    <p:sldId id="263" r:id="rId40"/>
    <p:sldId id="367" r:id="rId41"/>
    <p:sldId id="264" r:id="rId42"/>
    <p:sldId id="352" r:id="rId43"/>
    <p:sldId id="355" r:id="rId44"/>
    <p:sldId id="265" r:id="rId45"/>
    <p:sldId id="339" r:id="rId46"/>
    <p:sldId id="356" r:id="rId47"/>
    <p:sldId id="266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145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2FA00-F63F-5C4B-B931-AE2AD35014BC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4CF5E-E251-824D-BC61-A59AA65E3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2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14CF5E-E251-824D-BC61-A59AA65E36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05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58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21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6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43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358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2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5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23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1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59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9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00928-36C4-4445-99A2-02935C6C7D49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27A72-4109-8F4F-BE13-9FC9CB1B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46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blogs.gwu.edu/Leahgu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ICU Survival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David Yamane</a:t>
            </a:r>
          </a:p>
          <a:p>
            <a:r>
              <a:rPr lang="en-US" dirty="0"/>
              <a:t>Leah Gustafson Ista, PGY4</a:t>
            </a:r>
          </a:p>
        </p:txBody>
      </p:sp>
    </p:spTree>
    <p:extLst>
      <p:ext uri="{BB962C8B-B14F-4D97-AF65-F5344CB8AC3E}">
        <p14:creationId xmlns:p14="http://schemas.microsoft.com/office/powerpoint/2010/main" val="3233461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53A57B-15DA-471F-A30D-2683C90CEF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Pre-Rounds: Chart Checking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8632AD1-BDB3-475E-AC3B-FBA4CA28AE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62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13464"/>
            <a:ext cx="6634214" cy="574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sp>
        <p:nvSpPr>
          <p:cNvPr id="6" name="Left Arrow 5"/>
          <p:cNvSpPr/>
          <p:nvPr/>
        </p:nvSpPr>
        <p:spPr>
          <a:xfrm rot="5400000">
            <a:off x="-164336" y="3499084"/>
            <a:ext cx="1243071" cy="62145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>
            <a:off x="1270095" y="3053178"/>
            <a:ext cx="594512" cy="1243071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91005" y="1596046"/>
            <a:ext cx="2752996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“Notes” section:  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“</a:t>
            </a:r>
            <a:r>
              <a:rPr lang="en-US" sz="2400" b="1" dirty="0"/>
              <a:t>Critical Care Rounding</a:t>
            </a:r>
            <a:r>
              <a:rPr lang="en-US" sz="2400" dirty="0"/>
              <a:t>”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Provides a daily, systems based review of what is going on with the patient </a:t>
            </a:r>
          </a:p>
        </p:txBody>
      </p:sp>
      <p:sp>
        <p:nvSpPr>
          <p:cNvPr id="9" name="Frame 8"/>
          <p:cNvSpPr/>
          <p:nvPr/>
        </p:nvSpPr>
        <p:spPr>
          <a:xfrm>
            <a:off x="1864607" y="2918078"/>
            <a:ext cx="4526398" cy="3269489"/>
          </a:xfrm>
          <a:prstGeom prst="frame">
            <a:avLst>
              <a:gd name="adj1" fmla="val 35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85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29408"/>
            <a:ext cx="9144000" cy="56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296423" y="1365213"/>
            <a:ext cx="323187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Results Review </a:t>
            </a:r>
            <a:r>
              <a:rPr lang="en-US" sz="2400" dirty="0"/>
              <a:t>section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Vital signs </a:t>
            </a:r>
            <a:r>
              <a:rPr lang="en-US" sz="2400" dirty="0"/>
              <a:t>tab</a:t>
            </a:r>
          </a:p>
        </p:txBody>
      </p:sp>
      <p:sp>
        <p:nvSpPr>
          <p:cNvPr id="7" name="Up Arrow 6"/>
          <p:cNvSpPr/>
          <p:nvPr/>
        </p:nvSpPr>
        <p:spPr>
          <a:xfrm>
            <a:off x="310768" y="202649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1652192" y="192220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87542"/>
            <a:ext cx="8229600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417638"/>
            <a:ext cx="9144001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310768" y="214808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364397" y="214808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26546" y="153049"/>
            <a:ext cx="3352800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“Results Review” Section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Clinical info </a:t>
            </a:r>
            <a:r>
              <a:rPr lang="en-US" sz="2400" dirty="0"/>
              <a:t>tab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Ventilator setting information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/>
              <a:t>Do </a:t>
            </a:r>
            <a:r>
              <a:rPr lang="en-US" sz="2400" b="1" u="sng" dirty="0"/>
              <a:t>NOT</a:t>
            </a:r>
            <a:r>
              <a:rPr lang="en-US" sz="2400" b="1" dirty="0"/>
              <a:t> rely on this</a:t>
            </a:r>
          </a:p>
        </p:txBody>
      </p:sp>
      <p:sp>
        <p:nvSpPr>
          <p:cNvPr id="8" name="Frame 7"/>
          <p:cNvSpPr/>
          <p:nvPr/>
        </p:nvSpPr>
        <p:spPr>
          <a:xfrm>
            <a:off x="5999167" y="3418021"/>
            <a:ext cx="1837582" cy="1769807"/>
          </a:xfrm>
          <a:prstGeom prst="frame">
            <a:avLst>
              <a:gd name="adj1" fmla="val 560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7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7633"/>
            <a:ext cx="8229600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283447"/>
            <a:ext cx="9144000" cy="557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310768" y="199947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2148350" y="199947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7382" y="153049"/>
            <a:ext cx="3306618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“Results Review” section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Labs tab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Make note of </a:t>
            </a:r>
            <a:r>
              <a:rPr lang="en-US" sz="2400" u="sng" dirty="0"/>
              <a:t>trends</a:t>
            </a:r>
            <a:r>
              <a:rPr lang="en-US" sz="2400" dirty="0"/>
              <a:t> and </a:t>
            </a:r>
            <a:r>
              <a:rPr lang="en-US" sz="2400" u="sng" dirty="0"/>
              <a:t>abnormal</a:t>
            </a:r>
            <a:r>
              <a:rPr lang="en-US" sz="2400" dirty="0"/>
              <a:t> values</a:t>
            </a:r>
          </a:p>
        </p:txBody>
      </p:sp>
    </p:spTree>
    <p:extLst>
      <p:ext uri="{BB962C8B-B14F-4D97-AF65-F5344CB8AC3E}">
        <p14:creationId xmlns:p14="http://schemas.microsoft.com/office/powerpoint/2010/main" val="3042001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7412"/>
            <a:ext cx="8229600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26626"/>
            <a:ext cx="9144000" cy="533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207235" y="221563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0800000">
            <a:off x="2398315" y="1025849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55855" y="153049"/>
            <a:ext cx="3288145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Results Review section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b="1" dirty="0"/>
              <a:t>“Imaging”</a:t>
            </a:r>
            <a:r>
              <a:rPr lang="en-US" sz="2400" dirty="0"/>
              <a:t> tab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all new imaging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Look at all studies yourself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Compare to previous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Confirm ETT and line placement every time</a:t>
            </a:r>
          </a:p>
        </p:txBody>
      </p:sp>
    </p:spTree>
    <p:extLst>
      <p:ext uri="{BB962C8B-B14F-4D97-AF65-F5344CB8AC3E}">
        <p14:creationId xmlns:p14="http://schemas.microsoft.com/office/powerpoint/2010/main" val="49131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417638"/>
            <a:ext cx="9144000" cy="544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207235" y="225616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120772" y="153049"/>
            <a:ext cx="2837443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Microbiology</a:t>
            </a:r>
            <a:r>
              <a:rPr lang="en-US" sz="2400" dirty="0"/>
              <a:t> section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culture results daily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Know what you are still waiting for</a:t>
            </a:r>
          </a:p>
        </p:txBody>
      </p:sp>
    </p:spTree>
    <p:extLst>
      <p:ext uri="{BB962C8B-B14F-4D97-AF65-F5344CB8AC3E}">
        <p14:creationId xmlns:p14="http://schemas.microsoft.com/office/powerpoint/2010/main" val="3787829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31091" y="272185"/>
            <a:ext cx="8229600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580666"/>
            <a:ext cx="9144001" cy="5277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207235" y="2783054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6200000">
            <a:off x="2310490" y="1769806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78764" y="139539"/>
            <a:ext cx="3565237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IView with I/O </a:t>
            </a:r>
            <a:r>
              <a:rPr lang="en-US" sz="2400" dirty="0"/>
              <a:t>section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“Intake and Output” tab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urine output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Chest tube outputs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drain outputs</a:t>
            </a:r>
          </a:p>
        </p:txBody>
      </p:sp>
    </p:spTree>
    <p:extLst>
      <p:ext uri="{BB962C8B-B14F-4D97-AF65-F5344CB8AC3E}">
        <p14:creationId xmlns:p14="http://schemas.microsoft.com/office/powerpoint/2010/main" val="1677924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136356"/>
            <a:ext cx="6391004" cy="572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192625" y="3472063"/>
            <a:ext cx="529149" cy="77006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91004" y="1596046"/>
            <a:ext cx="2631391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Under the MAR summary tab.  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all the patient’s medications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all drips (rates and changes)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Review all PRNs (has the patient been receiving it?)</a:t>
            </a:r>
          </a:p>
        </p:txBody>
      </p:sp>
    </p:spTree>
    <p:extLst>
      <p:ext uri="{BB962C8B-B14F-4D97-AF65-F5344CB8AC3E}">
        <p14:creationId xmlns:p14="http://schemas.microsoft.com/office/powerpoint/2010/main" val="1755994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555673" cy="1143000"/>
          </a:xfrm>
        </p:spPr>
        <p:txBody>
          <a:bodyPr/>
          <a:lstStyle/>
          <a:p>
            <a:r>
              <a:rPr lang="en-US" dirty="0"/>
              <a:t>Pre-rounds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593267"/>
            <a:ext cx="9144000" cy="5264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Up Arrow 4"/>
          <p:cNvSpPr/>
          <p:nvPr/>
        </p:nvSpPr>
        <p:spPr>
          <a:xfrm>
            <a:off x="457200" y="5160810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 rot="16200000">
            <a:off x="4121049" y="2249441"/>
            <a:ext cx="499930" cy="78357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6200000">
            <a:off x="6738965" y="3360531"/>
            <a:ext cx="702580" cy="1087639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48219" y="217310"/>
            <a:ext cx="3001552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Under the “Blood Product information” 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14905" y="2180047"/>
            <a:ext cx="263139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Date type and screen expires.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30600" y="4417761"/>
            <a:ext cx="2631391" cy="1200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Products Cross matched to the patient</a:t>
            </a:r>
          </a:p>
        </p:txBody>
      </p:sp>
    </p:spTree>
    <p:extLst>
      <p:ext uri="{BB962C8B-B14F-4D97-AF65-F5344CB8AC3E}">
        <p14:creationId xmlns:p14="http://schemas.microsoft.com/office/powerpoint/2010/main" val="799527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C82A-4EB1-48B0-900A-BD9AE3786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E2A60-7C60-4E78-B5E1-982E442C9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PGY1</a:t>
            </a:r>
          </a:p>
          <a:p>
            <a:pPr lvl="1"/>
            <a:r>
              <a:rPr lang="en-US" dirty="0"/>
              <a:t>Enhance your knowledge base</a:t>
            </a:r>
          </a:p>
          <a:p>
            <a:pPr lvl="1"/>
            <a:r>
              <a:rPr lang="en-US" dirty="0"/>
              <a:t>Gather and interpret data</a:t>
            </a:r>
          </a:p>
          <a:p>
            <a:pPr lvl="1"/>
            <a:r>
              <a:rPr lang="en-US" dirty="0"/>
              <a:t>Focus on </a:t>
            </a:r>
            <a:r>
              <a:rPr lang="en-US" dirty="0" err="1"/>
              <a:t>pt</a:t>
            </a:r>
            <a:r>
              <a:rPr lang="en-US" dirty="0"/>
              <a:t> presentations and assessments</a:t>
            </a:r>
          </a:p>
          <a:p>
            <a:r>
              <a:rPr lang="en-US" dirty="0"/>
              <a:t>PGY2</a:t>
            </a:r>
          </a:p>
          <a:p>
            <a:pPr lvl="1"/>
            <a:r>
              <a:rPr lang="en-US" dirty="0"/>
              <a:t>Procedures and medications</a:t>
            </a:r>
          </a:p>
          <a:p>
            <a:pPr lvl="1"/>
            <a:r>
              <a:rPr lang="en-US" dirty="0"/>
              <a:t>Focus on treatment plan</a:t>
            </a:r>
          </a:p>
          <a:p>
            <a:r>
              <a:rPr lang="en-US" dirty="0"/>
              <a:t>PGY3</a:t>
            </a:r>
          </a:p>
          <a:p>
            <a:pPr lvl="1"/>
            <a:r>
              <a:rPr lang="en-US" dirty="0"/>
              <a:t>Management and teaching</a:t>
            </a:r>
          </a:p>
          <a:p>
            <a:pPr lvl="1"/>
            <a:r>
              <a:rPr lang="en-US" dirty="0"/>
              <a:t>Learn from the fellow</a:t>
            </a:r>
          </a:p>
        </p:txBody>
      </p:sp>
    </p:spTree>
    <p:extLst>
      <p:ext uri="{BB962C8B-B14F-4D97-AF65-F5344CB8AC3E}">
        <p14:creationId xmlns:p14="http://schemas.microsoft.com/office/powerpoint/2010/main" val="65881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3600" y="2211165"/>
            <a:ext cx="4013200" cy="2736417"/>
          </a:xfrm>
        </p:spPr>
        <p:txBody>
          <a:bodyPr>
            <a:normAutofit/>
          </a:bodyPr>
          <a:lstStyle/>
          <a:p>
            <a:r>
              <a:rPr lang="en-US" dirty="0"/>
              <a:t>Pre-rounds:</a:t>
            </a:r>
            <a:br>
              <a:rPr lang="en-US" dirty="0"/>
            </a:br>
            <a:r>
              <a:rPr lang="en-US" dirty="0"/>
              <a:t>W/in the </a:t>
            </a:r>
            <a:r>
              <a:rPr lang="en-US" dirty="0" err="1"/>
              <a:t>pt’s</a:t>
            </a:r>
            <a:r>
              <a:rPr lang="en-US" dirty="0"/>
              <a:t> 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846138"/>
            <a:ext cx="4099855" cy="546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18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Cardiac Monitor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12588"/>
            <a:ext cx="5143500" cy="5345412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735167" y="1521437"/>
            <a:ext cx="1121466" cy="540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>
            <a:off x="4735167" y="2119669"/>
            <a:ext cx="1121466" cy="540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4735167" y="3417285"/>
            <a:ext cx="1121466" cy="540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/>
          <p:cNvSpPr/>
          <p:nvPr/>
        </p:nvSpPr>
        <p:spPr>
          <a:xfrm>
            <a:off x="4735167" y="2930269"/>
            <a:ext cx="1121466" cy="5404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26191" y="1521437"/>
            <a:ext cx="198621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Telemetry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26191" y="2236733"/>
            <a:ext cx="198621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Arterial line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26191" y="3417285"/>
            <a:ext cx="198621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Pulse 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26191" y="2930269"/>
            <a:ext cx="1986210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CVP</a:t>
            </a:r>
          </a:p>
        </p:txBody>
      </p:sp>
    </p:spTree>
    <p:extLst>
      <p:ext uri="{BB962C8B-B14F-4D97-AF65-F5344CB8AC3E}">
        <p14:creationId xmlns:p14="http://schemas.microsoft.com/office/powerpoint/2010/main" val="3392072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52" y="0"/>
            <a:ext cx="9144000" cy="6858000"/>
          </a:xfrm>
          <a:prstGeom prst="rect">
            <a:avLst/>
          </a:prstGeom>
        </p:spPr>
      </p:pic>
      <p:sp>
        <p:nvSpPr>
          <p:cNvPr id="8" name="Left-Up Arrow 7"/>
          <p:cNvSpPr/>
          <p:nvPr/>
        </p:nvSpPr>
        <p:spPr>
          <a:xfrm>
            <a:off x="2620210" y="3181680"/>
            <a:ext cx="1537369" cy="279399"/>
          </a:xfrm>
          <a:prstGeom prst="left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-Up Arrow 8"/>
          <p:cNvSpPr/>
          <p:nvPr/>
        </p:nvSpPr>
        <p:spPr>
          <a:xfrm flipH="1" flipV="1">
            <a:off x="762000" y="2780626"/>
            <a:ext cx="3178340" cy="401054"/>
          </a:xfrm>
          <a:prstGeom prst="left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-Up Arrow 9"/>
          <p:cNvSpPr/>
          <p:nvPr/>
        </p:nvSpPr>
        <p:spPr>
          <a:xfrm flipH="1">
            <a:off x="3940340" y="3461078"/>
            <a:ext cx="2971132" cy="430462"/>
          </a:xfrm>
          <a:prstGeom prst="leftUpArrow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ame 1"/>
          <p:cNvSpPr/>
          <p:nvPr/>
        </p:nvSpPr>
        <p:spPr>
          <a:xfrm>
            <a:off x="3940340" y="2606842"/>
            <a:ext cx="2008607" cy="574838"/>
          </a:xfrm>
          <a:prstGeom prst="frame">
            <a:avLst/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6109" y="1227260"/>
            <a:ext cx="364836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IV Pumps: medication name and rate</a:t>
            </a:r>
          </a:p>
        </p:txBody>
      </p:sp>
    </p:spTree>
    <p:extLst>
      <p:ext uri="{BB962C8B-B14F-4D97-AF65-F5344CB8AC3E}">
        <p14:creationId xmlns:p14="http://schemas.microsoft.com/office/powerpoint/2010/main" val="218728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Ventilators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7638"/>
            <a:ext cx="5143500" cy="5440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17638"/>
            <a:ext cx="5376052" cy="5139653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2256444" y="1417638"/>
            <a:ext cx="3540048" cy="526889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Bent-Up Arrow 7"/>
          <p:cNvSpPr/>
          <p:nvPr/>
        </p:nvSpPr>
        <p:spPr>
          <a:xfrm flipH="1" flipV="1">
            <a:off x="1310626" y="2188616"/>
            <a:ext cx="4661515" cy="2647954"/>
          </a:xfrm>
          <a:prstGeom prst="bentUpArrow">
            <a:avLst>
              <a:gd name="adj1" fmla="val 10204"/>
              <a:gd name="adj2" fmla="val 7651"/>
              <a:gd name="adj3" fmla="val 21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/>
          <p:cNvSpPr/>
          <p:nvPr/>
        </p:nvSpPr>
        <p:spPr>
          <a:xfrm flipH="1" flipV="1">
            <a:off x="2080789" y="2931664"/>
            <a:ext cx="4422075" cy="1904906"/>
          </a:xfrm>
          <a:prstGeom prst="bentUpArrow">
            <a:avLst>
              <a:gd name="adj1" fmla="val 13248"/>
              <a:gd name="adj2" fmla="val 10134"/>
              <a:gd name="adj3" fmla="val 21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/>
          <p:cNvSpPr/>
          <p:nvPr/>
        </p:nvSpPr>
        <p:spPr>
          <a:xfrm flipH="1" flipV="1">
            <a:off x="2976154" y="3539611"/>
            <a:ext cx="4242830" cy="1445567"/>
          </a:xfrm>
          <a:prstGeom prst="bentUpArrow">
            <a:avLst>
              <a:gd name="adj1" fmla="val 14406"/>
              <a:gd name="adj2" fmla="val 13534"/>
              <a:gd name="adj3" fmla="val 21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flipH="1" flipV="1">
            <a:off x="3763599" y="4093521"/>
            <a:ext cx="4140708" cy="891656"/>
          </a:xfrm>
          <a:prstGeom prst="bentUpArrow">
            <a:avLst>
              <a:gd name="adj1" fmla="val 23497"/>
              <a:gd name="adj2" fmla="val 20678"/>
              <a:gd name="adj3" fmla="val 214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972141" y="1454933"/>
            <a:ext cx="1094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Mode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24541" y="2095664"/>
            <a:ext cx="1094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FiO2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1762" y="2709729"/>
            <a:ext cx="1094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PEEP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97047" y="3308779"/>
            <a:ext cx="1094443" cy="46166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RR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58686" y="4421071"/>
            <a:ext cx="201503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Tidal volume or Pressure</a:t>
            </a:r>
          </a:p>
        </p:txBody>
      </p:sp>
    </p:spTree>
    <p:extLst>
      <p:ext uri="{BB962C8B-B14F-4D97-AF65-F5344CB8AC3E}">
        <p14:creationId xmlns:p14="http://schemas.microsoft.com/office/powerpoint/2010/main" val="2634387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63722" cy="1143000"/>
          </a:xfrm>
        </p:spPr>
        <p:txBody>
          <a:bodyPr/>
          <a:lstStyle/>
          <a:p>
            <a:r>
              <a:rPr lang="en-US" dirty="0"/>
              <a:t>Physical Exam!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7145"/>
            <a:ext cx="3606800" cy="4525963"/>
          </a:xfrm>
        </p:spPr>
        <p:txBody>
          <a:bodyPr/>
          <a:lstStyle/>
          <a:p>
            <a:pPr lvl="1"/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forget to get a neuro exam off sedation</a:t>
            </a:r>
          </a:p>
          <a:p>
            <a:pPr lvl="2"/>
            <a:r>
              <a:rPr lang="en-US" dirty="0"/>
              <a:t>Ask the nurse for help with this </a:t>
            </a:r>
          </a:p>
          <a:p>
            <a:pPr lvl="1"/>
            <a:r>
              <a:rPr lang="en-US" dirty="0"/>
              <a:t>Don</a:t>
            </a:r>
            <a:r>
              <a:rPr lang="uk-UA" dirty="0"/>
              <a:t>’</a:t>
            </a:r>
            <a:r>
              <a:rPr lang="en-US" dirty="0"/>
              <a:t>t forget to look at the patient’s drain and line sites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802E3-1034-49F6-9E01-0384ABF2FA02}"/>
              </a:ext>
            </a:extLst>
          </p:cNvPr>
          <p:cNvSpPr txBox="1"/>
          <p:nvPr/>
        </p:nvSpPr>
        <p:spPr>
          <a:xfrm>
            <a:off x="4064000" y="4033547"/>
            <a:ext cx="4622800" cy="255454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/>
              <a:t>When was it placed?</a:t>
            </a:r>
          </a:p>
          <a:p>
            <a:r>
              <a:rPr lang="en-US" sz="3200" dirty="0"/>
              <a:t>Where is it?</a:t>
            </a:r>
          </a:p>
          <a:p>
            <a:r>
              <a:rPr lang="en-US" sz="3200" dirty="0"/>
              <a:t>What is coming out?</a:t>
            </a:r>
          </a:p>
          <a:p>
            <a:r>
              <a:rPr lang="en-US" sz="3200" dirty="0"/>
              <a:t>How much is coming out?</a:t>
            </a:r>
          </a:p>
          <a:p>
            <a:r>
              <a:rPr lang="en-US" sz="3200" dirty="0"/>
              <a:t>Can it come out?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25F93-8A79-4EBF-BC86-C00DEE79AE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731"/>
          <a:stretch/>
        </p:blipFill>
        <p:spPr>
          <a:xfrm rot="16200000">
            <a:off x="4232894" y="1160234"/>
            <a:ext cx="2878779" cy="25027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F47A57-3CF0-428A-8CF6-6EA2E2ECBD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782" y="0"/>
            <a:ext cx="2502722" cy="333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16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Rounds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grasp the overall picture of the patient</a:t>
            </a:r>
          </a:p>
          <a:p>
            <a:pPr lvl="1"/>
            <a:r>
              <a:rPr lang="is-IS" dirty="0"/>
              <a:t>Why were they admitted to the ICU?</a:t>
            </a:r>
          </a:p>
          <a:p>
            <a:pPr lvl="1"/>
            <a:r>
              <a:rPr lang="is-IS" dirty="0"/>
              <a:t>What is keeping them in the ICU? </a:t>
            </a:r>
          </a:p>
          <a:p>
            <a:r>
              <a:rPr lang="is-IS" dirty="0"/>
              <a:t>From that, generate a plan</a:t>
            </a:r>
          </a:p>
          <a:p>
            <a:pPr lvl="1"/>
            <a:r>
              <a:rPr lang="is-IS" dirty="0"/>
              <a:t>How are you going to get them out of the ICU?</a:t>
            </a:r>
          </a:p>
          <a:p>
            <a:pPr lvl="1"/>
            <a:r>
              <a:rPr lang="is-IS" dirty="0"/>
              <a:t>Organize by systems: Neuro, Cardic, Pulm, GI, etc. </a:t>
            </a:r>
          </a:p>
          <a:p>
            <a:r>
              <a:rPr lang="en-US" dirty="0"/>
              <a:t>Don’t just present data, interpret it</a:t>
            </a:r>
          </a:p>
          <a:p>
            <a:pPr lvl="1"/>
            <a:r>
              <a:rPr lang="en-US" dirty="0"/>
              <a:t>Normal data usually does not need to be presented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20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of 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HPI (for new pts)</a:t>
            </a:r>
          </a:p>
          <a:p>
            <a:r>
              <a:rPr lang="en-US" dirty="0"/>
              <a:t>Reason for ICU admission (for old pts) </a:t>
            </a:r>
          </a:p>
          <a:p>
            <a:endParaRPr lang="en-US" sz="2000" dirty="0"/>
          </a:p>
          <a:p>
            <a:pPr lvl="1"/>
            <a:r>
              <a:rPr lang="en-US" dirty="0"/>
              <a:t>Overnight events</a:t>
            </a:r>
          </a:p>
          <a:p>
            <a:pPr lvl="1"/>
            <a:r>
              <a:rPr lang="en-US" dirty="0"/>
              <a:t>Overall assessment (1 liner about who the patient is, why they are here, and what is going on)</a:t>
            </a:r>
          </a:p>
          <a:p>
            <a:pPr lvl="1"/>
            <a:r>
              <a:rPr lang="en-US" dirty="0"/>
              <a:t>Plan by system:</a:t>
            </a:r>
          </a:p>
          <a:p>
            <a:pPr lvl="2"/>
            <a:r>
              <a:rPr lang="en-US" dirty="0"/>
              <a:t>Relevant objective data: VS, Labs, imaging, micro</a:t>
            </a:r>
          </a:p>
          <a:p>
            <a:pPr lvl="2"/>
            <a:r>
              <a:rPr lang="en-US" dirty="0"/>
              <a:t>Treatment/Actions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63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Neuro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Pain regimen </a:t>
            </a:r>
          </a:p>
          <a:p>
            <a:r>
              <a:rPr lang="en-US" dirty="0"/>
              <a:t>Sedation</a:t>
            </a:r>
          </a:p>
          <a:p>
            <a:pPr lvl="1">
              <a:buFontTx/>
              <a:buChar char="-"/>
            </a:pPr>
            <a:r>
              <a:rPr lang="en-US" dirty="0"/>
              <a:t>Drips and medications</a:t>
            </a:r>
          </a:p>
          <a:p>
            <a:pPr lvl="1">
              <a:buFontTx/>
              <a:buChar char="-"/>
            </a:pPr>
            <a:r>
              <a:rPr lang="en-US" dirty="0"/>
              <a:t>Rates and doses </a:t>
            </a:r>
          </a:p>
          <a:p>
            <a:pPr lvl="1">
              <a:buFontTx/>
              <a:buChar char="-"/>
            </a:pPr>
            <a:r>
              <a:rPr lang="en-US" dirty="0"/>
              <a:t>RASS scoring</a:t>
            </a:r>
          </a:p>
          <a:p>
            <a:r>
              <a:rPr lang="en-US" dirty="0"/>
              <a:t>Bolts and EVDs</a:t>
            </a:r>
          </a:p>
        </p:txBody>
      </p:sp>
    </p:spTree>
    <p:extLst>
      <p:ext uri="{BB962C8B-B14F-4D97-AF65-F5344CB8AC3E}">
        <p14:creationId xmlns:p14="http://schemas.microsoft.com/office/powerpoint/2010/main" val="39292395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378" y="99147"/>
            <a:ext cx="8229600" cy="528926"/>
          </a:xfrm>
        </p:spPr>
        <p:txBody>
          <a:bodyPr>
            <a:normAutofit fontScale="90000"/>
          </a:bodyPr>
          <a:lstStyle/>
          <a:p>
            <a:r>
              <a:rPr lang="en-US" dirty="0"/>
              <a:t>Neuro Tips: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389142"/>
              </p:ext>
            </p:extLst>
          </p:nvPr>
        </p:nvGraphicFramePr>
        <p:xfrm>
          <a:off x="200986" y="628073"/>
          <a:ext cx="8742028" cy="3754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9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09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</a:t>
                      </a:r>
                      <a:r>
                        <a:rPr lang="en-US" baseline="0" dirty="0"/>
                        <a:t> considerations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Propofol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</a:t>
                      </a:r>
                      <a:r>
                        <a:rPr lang="en-US" baseline="0" dirty="0"/>
                        <a:t> acting hypnotic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Induction: 1-2mg/kg</a:t>
                      </a:r>
                    </a:p>
                    <a:p>
                      <a:r>
                        <a:rPr lang="en-US" dirty="0"/>
                        <a:t>infusion: 5-50 mcg/kg/min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Hypotension</a:t>
                      </a:r>
                    </a:p>
                    <a:p>
                      <a:r>
                        <a:rPr lang="en-US" dirty="0"/>
                        <a:t>Lipid emulsion</a:t>
                      </a:r>
                    </a:p>
                    <a:p>
                      <a:r>
                        <a:rPr lang="en-US" dirty="0" err="1"/>
                        <a:t>Propofol</a:t>
                      </a:r>
                      <a:r>
                        <a:rPr lang="en-US" dirty="0"/>
                        <a:t> infusion syndrome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Precedex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dexmedetomidine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i="0" dirty="0"/>
                        <a:t>Α</a:t>
                      </a:r>
                      <a:r>
                        <a:rPr lang="en-US" i="0" dirty="0"/>
                        <a:t>2</a:t>
                      </a:r>
                      <a:r>
                        <a:rPr lang="en-US" i="0" baseline="0" dirty="0"/>
                        <a:t> agonist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infusion: 0.5-1.5</a:t>
                      </a:r>
                      <a:r>
                        <a:rPr lang="en-US" baseline="0" dirty="0"/>
                        <a:t> mcg/kg/</a:t>
                      </a:r>
                      <a:r>
                        <a:rPr lang="en-US" baseline="0" dirty="0" err="1"/>
                        <a:t>hr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Brady</a:t>
                      </a:r>
                      <a:r>
                        <a:rPr lang="en-US" baseline="0" dirty="0" err="1"/>
                        <a:t>cardia</a:t>
                      </a:r>
                      <a:r>
                        <a:rPr lang="en-US" baseline="0" dirty="0"/>
                        <a:t> </a:t>
                      </a:r>
                    </a:p>
                    <a:p>
                      <a:r>
                        <a:rPr lang="en-US" baseline="0" dirty="0"/>
                        <a:t>high fluid volume</a:t>
                      </a:r>
                    </a:p>
                    <a:p>
                      <a:r>
                        <a:rPr lang="en-US" baseline="0" dirty="0"/>
                        <a:t>Less respiratory depression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Ketamine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/>
                        <a:t>NMDA receptor antagonist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/>
                        <a:t>Induction:  1-2mg/kg </a:t>
                      </a:r>
                    </a:p>
                    <a:p>
                      <a:r>
                        <a:rPr lang="en-US" baseline="0" dirty="0"/>
                        <a:t>Infusion:  5-15 mg/</a:t>
                      </a:r>
                      <a:r>
                        <a:rPr lang="en-US" baseline="0" dirty="0" err="1"/>
                        <a:t>hr</a:t>
                      </a:r>
                      <a:endParaRPr lang="en-US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Release</a:t>
                      </a:r>
                      <a:r>
                        <a:rPr lang="en-US" baseline="0" dirty="0"/>
                        <a:t> of endogenous </a:t>
                      </a:r>
                      <a:r>
                        <a:rPr lang="en-US" baseline="0" dirty="0" err="1"/>
                        <a:t>catecholamines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Can cause laryngospasm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Midazolam</a:t>
                      </a:r>
                    </a:p>
                    <a:p>
                      <a:r>
                        <a:rPr lang="en-US" dirty="0"/>
                        <a:t>versed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i="0" dirty="0" err="1"/>
                        <a:t>benzo</a:t>
                      </a:r>
                      <a:endParaRPr lang="en-US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Induction:</a:t>
                      </a:r>
                      <a:r>
                        <a:rPr lang="en-US" baseline="0" dirty="0"/>
                        <a:t>  0.3mg/kg*</a:t>
                      </a:r>
                    </a:p>
                    <a:p>
                      <a:r>
                        <a:rPr lang="en-US" baseline="0" dirty="0"/>
                        <a:t>(usually use only 2-4 mg)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acting</a:t>
                      </a:r>
                    </a:p>
                    <a:p>
                      <a:r>
                        <a:rPr lang="en-US" dirty="0"/>
                        <a:t>Strong</a:t>
                      </a:r>
                      <a:r>
                        <a:rPr lang="en-US" baseline="0" dirty="0"/>
                        <a:t> amnestic properties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DA6C271-2C11-4552-97BD-9BEE44932352}"/>
              </a:ext>
            </a:extLst>
          </p:cNvPr>
          <p:cNvSpPr txBox="1"/>
          <p:nvPr/>
        </p:nvSpPr>
        <p:spPr>
          <a:xfrm>
            <a:off x="346030" y="4459444"/>
            <a:ext cx="8539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PCA – patient controlled pain pump</a:t>
            </a:r>
          </a:p>
          <a:p>
            <a:pPr algn="ctr"/>
            <a:r>
              <a:rPr lang="en-US" dirty="0"/>
              <a:t>AACA – Nursing controlled pain pump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6853DF-F5CC-4D9A-8F5C-5BD286375A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9849734"/>
              </p:ext>
            </p:extLst>
          </p:nvPr>
        </p:nvGraphicFramePr>
        <p:xfrm>
          <a:off x="346030" y="5105775"/>
          <a:ext cx="8539352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3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18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85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Drug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MoA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Special</a:t>
                      </a:r>
                      <a:r>
                        <a:rPr lang="en-US" baseline="0" dirty="0"/>
                        <a:t> considerations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Dilaudid</a:t>
                      </a:r>
                      <a:endParaRPr lang="en-US" dirty="0"/>
                    </a:p>
                    <a:p>
                      <a:r>
                        <a:rPr lang="en-US" dirty="0" err="1"/>
                        <a:t>Hydromorphone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Bolus: 0.5-2.0</a:t>
                      </a:r>
                      <a:r>
                        <a:rPr lang="en-US" baseline="0" dirty="0"/>
                        <a:t> mg </a:t>
                      </a:r>
                    </a:p>
                    <a:p>
                      <a:r>
                        <a:rPr lang="en-US" dirty="0"/>
                        <a:t>AACA: start 0.2-0.4</a:t>
                      </a:r>
                      <a:r>
                        <a:rPr lang="en-US" baseline="0" dirty="0"/>
                        <a:t> </a:t>
                      </a:r>
                      <a:r>
                        <a:rPr lang="en-US" dirty="0"/>
                        <a:t>mg q 10-20min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Longer half life (2.3hr)</a:t>
                      </a:r>
                    </a:p>
                    <a:p>
                      <a:r>
                        <a:rPr lang="en-US" dirty="0"/>
                        <a:t>Hepatic</a:t>
                      </a:r>
                      <a:r>
                        <a:rPr lang="en-US" baseline="0" dirty="0"/>
                        <a:t> metabolism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Fentanyl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Opiate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Bolus:</a:t>
                      </a:r>
                      <a:r>
                        <a:rPr lang="en-US" baseline="0" dirty="0"/>
                        <a:t>  25-100mcg</a:t>
                      </a:r>
                    </a:p>
                    <a:p>
                      <a:r>
                        <a:rPr lang="en-US" baseline="0" dirty="0"/>
                        <a:t>AACA:  start 25-50mcg q 10-20min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Short half life (217 min)</a:t>
                      </a:r>
                    </a:p>
                    <a:p>
                      <a:r>
                        <a:rPr lang="en-US" dirty="0"/>
                        <a:t>Hepatic</a:t>
                      </a:r>
                      <a:r>
                        <a:rPr lang="en-US" baseline="0" dirty="0"/>
                        <a:t> metabolism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4237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 Tips: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2539"/>
            <a:ext cx="9144000" cy="423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1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basics (gwicu.com)</a:t>
            </a:r>
          </a:p>
        </p:txBody>
      </p:sp>
      <p:pic>
        <p:nvPicPr>
          <p:cNvPr id="8" name="Picture 7" descr="Screen Shot 2016-07-24 at 6.27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8" y="1262447"/>
            <a:ext cx="8174540" cy="539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38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Bolts </a:t>
            </a:r>
            <a:r>
              <a:rPr lang="en-US" dirty="0" err="1"/>
              <a:t>vs</a:t>
            </a:r>
            <a:r>
              <a:rPr lang="en-US" dirty="0"/>
              <a:t> EVDs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83" y="1417638"/>
            <a:ext cx="3785748" cy="50476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0" y="1574657"/>
            <a:ext cx="387231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Bolts: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u="sng" dirty="0"/>
              <a:t>Will only monitor ICP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Less invasive 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Less skill to place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Can be placed anywhere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/>
              <a:t>CANNOT be recalibrated.  Zeroed at placement.  Will drift after a couple days.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78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Bolts </a:t>
            </a:r>
            <a:r>
              <a:rPr lang="en-US" dirty="0" err="1"/>
              <a:t>vs</a:t>
            </a:r>
            <a:r>
              <a:rPr lang="en-US" dirty="0"/>
              <a:t> EVDs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4946073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EVD (extra-ventricular drain)</a:t>
            </a:r>
          </a:p>
          <a:p>
            <a:r>
              <a:rPr lang="en-US" dirty="0"/>
              <a:t>Monitors ICP and CSF color/quantity/quality (bloody, cloudy)</a:t>
            </a:r>
          </a:p>
          <a:p>
            <a:r>
              <a:rPr lang="en-US" dirty="0"/>
              <a:t>Drains CSF to normalize ICP</a:t>
            </a:r>
          </a:p>
          <a:p>
            <a:pPr lvl="1"/>
            <a:r>
              <a:rPr lang="en-US" dirty="0"/>
              <a:t>EVD will be set to a level, if ICP exceeds that level it will drain off CSF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DD51A13-B475-442D-B0FA-672FC724CF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4" r="5804"/>
          <a:stretch>
            <a:fillRect/>
          </a:stretch>
        </p:blipFill>
        <p:spPr>
          <a:xfrm>
            <a:off x="5250873" y="1417638"/>
            <a:ext cx="36703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33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Cardiovascular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FloTrack</a:t>
            </a:r>
            <a:endParaRPr lang="en-US" dirty="0"/>
          </a:p>
          <a:p>
            <a:r>
              <a:rPr lang="en-US" dirty="0" err="1"/>
              <a:t>Pressors</a:t>
            </a:r>
            <a:endParaRPr lang="en-US" dirty="0"/>
          </a:p>
          <a:p>
            <a:r>
              <a:rPr lang="en-US" dirty="0"/>
              <a:t>Ectopy </a:t>
            </a:r>
          </a:p>
          <a:p>
            <a:r>
              <a:rPr lang="en-US" dirty="0"/>
              <a:t>Arrythmias </a:t>
            </a:r>
          </a:p>
        </p:txBody>
      </p:sp>
    </p:spTree>
    <p:extLst>
      <p:ext uri="{BB962C8B-B14F-4D97-AF65-F5344CB8AC3E}">
        <p14:creationId xmlns:p14="http://schemas.microsoft.com/office/powerpoint/2010/main" val="3265264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Cardiovascular Tips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271819" cy="4950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 err="1"/>
              <a:t>FloTrack</a:t>
            </a:r>
            <a:r>
              <a:rPr lang="en-US" b="1" u="sng" dirty="0"/>
              <a:t>:</a:t>
            </a:r>
          </a:p>
          <a:p>
            <a:r>
              <a:rPr lang="en-US" dirty="0"/>
              <a:t>Requires an arterial line </a:t>
            </a:r>
          </a:p>
          <a:p>
            <a:r>
              <a:rPr lang="en-US" dirty="0"/>
              <a:t>Monitors CO, SV and SVV in real time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AC11B-EB3E-4D6D-8261-58A09EE86C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1300" y="1600200"/>
            <a:ext cx="3915500" cy="27720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A273FED-5451-4151-8660-8CA65D6CA9DA}"/>
              </a:ext>
            </a:extLst>
          </p:cNvPr>
          <p:cNvSpPr/>
          <p:nvPr/>
        </p:nvSpPr>
        <p:spPr>
          <a:xfrm>
            <a:off x="307108" y="4829065"/>
            <a:ext cx="8541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/>
              <a:t>Stroke Volume Variation: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Variation in arterial pressure w/ inspiration and expiration due to changes in intra-thoracic pressure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volume resuscitation of SVV of &lt;13%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Note: arrhythmias (</a:t>
            </a:r>
            <a:r>
              <a:rPr lang="en-US" dirty="0" err="1"/>
              <a:t>afib</a:t>
            </a:r>
            <a:r>
              <a:rPr lang="en-US" dirty="0"/>
              <a:t>), increased PEEP, vasopressors</a:t>
            </a:r>
          </a:p>
        </p:txBody>
      </p:sp>
    </p:spTree>
    <p:extLst>
      <p:ext uri="{BB962C8B-B14F-4D97-AF65-F5344CB8AC3E}">
        <p14:creationId xmlns:p14="http://schemas.microsoft.com/office/powerpoint/2010/main" val="336452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Respiratory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Mechanical ventilation</a:t>
            </a:r>
          </a:p>
          <a:p>
            <a:pPr lvl="1"/>
            <a:r>
              <a:rPr lang="en-US" dirty="0"/>
              <a:t>Non invasive ventilation: CPAP, BiPAP</a:t>
            </a:r>
          </a:p>
          <a:p>
            <a:pPr lvl="1"/>
            <a:r>
              <a:rPr lang="en-US" dirty="0"/>
              <a:t>Invasive ventilation: PRVC, AC, PC</a:t>
            </a:r>
          </a:p>
          <a:p>
            <a:r>
              <a:rPr lang="en-US" dirty="0"/>
              <a:t>High Flow NC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13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4721265" y="4238361"/>
            <a:ext cx="717854" cy="510813"/>
          </a:xfrm>
          <a:prstGeom prst="frame">
            <a:avLst>
              <a:gd name="adj1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679851" y="4763516"/>
            <a:ext cx="717854" cy="510813"/>
          </a:xfrm>
          <a:prstGeom prst="frame">
            <a:avLst>
              <a:gd name="adj1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5439119" y="4777858"/>
            <a:ext cx="717854" cy="510813"/>
          </a:xfrm>
          <a:prstGeom prst="frame">
            <a:avLst>
              <a:gd name="adj1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398043"/>
            <a:ext cx="2358993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EPAP:  pressure at end expiration (similar to PEEP)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30819" y="3907793"/>
            <a:ext cx="23589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IPAP: pressure at inspiration.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7807" y="3414777"/>
            <a:ext cx="235899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O2:  FiO2, percentage of oxygen</a:t>
            </a:r>
          </a:p>
        </p:txBody>
      </p:sp>
      <p:cxnSp>
        <p:nvCxnSpPr>
          <p:cNvPr id="14" name="Elbow Connector 13"/>
          <p:cNvCxnSpPr>
            <a:stCxn id="11" idx="3"/>
          </p:cNvCxnSpPr>
          <p:nvPr/>
        </p:nvCxnSpPr>
        <p:spPr>
          <a:xfrm>
            <a:off x="3589812" y="4230959"/>
            <a:ext cx="1090039" cy="323165"/>
          </a:xfrm>
          <a:prstGeom prst="bent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/>
          <p:nvPr/>
        </p:nvCxnSpPr>
        <p:spPr>
          <a:xfrm flipV="1">
            <a:off x="2816193" y="5066706"/>
            <a:ext cx="1863658" cy="855955"/>
          </a:xfrm>
          <a:prstGeom prst="bentConnector3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2" idx="2"/>
          </p:cNvCxnSpPr>
          <p:nvPr/>
        </p:nvCxnSpPr>
        <p:spPr>
          <a:xfrm rot="5400000">
            <a:off x="6329340" y="3888742"/>
            <a:ext cx="1005598" cy="1350331"/>
          </a:xfrm>
          <a:prstGeom prst="bentConnector2">
            <a:avLst/>
          </a:prstGeom>
          <a:ln w="381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B3A9458-30A4-4A35-8631-A5CBA97FE1B0}"/>
              </a:ext>
            </a:extLst>
          </p:cNvPr>
          <p:cNvSpPr txBox="1"/>
          <p:nvPr/>
        </p:nvSpPr>
        <p:spPr>
          <a:xfrm>
            <a:off x="4721266" y="6058247"/>
            <a:ext cx="37854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BiPAP</a:t>
            </a:r>
            <a:r>
              <a:rPr lang="en-US" dirty="0"/>
              <a:t>: Bilevel Positive Airway Pressure</a:t>
            </a:r>
          </a:p>
        </p:txBody>
      </p:sp>
    </p:spTree>
    <p:extLst>
      <p:ext uri="{BB962C8B-B14F-4D97-AF65-F5344CB8AC3E}">
        <p14:creationId xmlns:p14="http://schemas.microsoft.com/office/powerpoint/2010/main" val="675277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Flow Nasal Cannula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209" y="1562648"/>
            <a:ext cx="4928301" cy="5084259"/>
          </a:xfrm>
          <a:prstGeom prst="rect">
            <a:avLst/>
          </a:prstGeom>
        </p:spPr>
      </p:pic>
      <p:sp>
        <p:nvSpPr>
          <p:cNvPr id="6" name="Up Arrow 5"/>
          <p:cNvSpPr/>
          <p:nvPr/>
        </p:nvSpPr>
        <p:spPr>
          <a:xfrm>
            <a:off x="2215909" y="3688224"/>
            <a:ext cx="621535" cy="1053777"/>
          </a:xfrm>
          <a:prstGeom prst="up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3209" y="4940625"/>
            <a:ext cx="2783396" cy="110799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FiO2:  </a:t>
            </a:r>
          </a:p>
          <a:p>
            <a:r>
              <a:rPr lang="en-US" sz="2400" dirty="0"/>
              <a:t>Oxygen percentage</a:t>
            </a:r>
          </a:p>
          <a:p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3513026" y="3174843"/>
            <a:ext cx="1094443" cy="513381"/>
          </a:xfrm>
          <a:prstGeom prst="lef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81473" y="3134226"/>
            <a:ext cx="2783396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Flow:</a:t>
            </a:r>
          </a:p>
          <a:p>
            <a:r>
              <a:rPr lang="en-US" sz="2400" dirty="0"/>
              <a:t>In liters per minute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88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GI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Nutrition</a:t>
            </a:r>
          </a:p>
          <a:p>
            <a:pPr lvl="1"/>
            <a:r>
              <a:rPr lang="en-US" dirty="0"/>
              <a:t>GI prophylaxis when indicated </a:t>
            </a:r>
          </a:p>
          <a:p>
            <a:pPr lvl="1"/>
            <a:r>
              <a:rPr lang="en-US" dirty="0"/>
              <a:t>Limit NPO whenever possible</a:t>
            </a:r>
          </a:p>
          <a:p>
            <a:pPr lvl="1"/>
            <a:r>
              <a:rPr lang="en-US" dirty="0"/>
              <a:t>Tube feeding </a:t>
            </a:r>
          </a:p>
          <a:p>
            <a:pPr lvl="2"/>
            <a:r>
              <a:rPr lang="en-US" dirty="0"/>
              <a:t>Early is better</a:t>
            </a:r>
          </a:p>
          <a:p>
            <a:pPr lvl="2"/>
            <a:r>
              <a:rPr lang="en-US" dirty="0"/>
              <a:t>Goal is based on ml/day, supplied at a rate of ml/</a:t>
            </a:r>
            <a:r>
              <a:rPr lang="en-US" dirty="0" err="1"/>
              <a:t>hr</a:t>
            </a:r>
            <a:endParaRPr lang="en-US" dirty="0"/>
          </a:p>
          <a:p>
            <a:pPr lvl="2"/>
            <a:r>
              <a:rPr lang="en-US" dirty="0"/>
              <a:t>If turned off for any reason, you can make up time by increasing the rate</a:t>
            </a:r>
          </a:p>
          <a:p>
            <a:pPr lvl="1"/>
            <a:r>
              <a:rPr lang="en-US" dirty="0"/>
              <a:t>Nutritional goals based on nutritional consult </a:t>
            </a:r>
          </a:p>
          <a:p>
            <a:pPr lvl="2"/>
            <a:r>
              <a:rPr lang="en-US" dirty="0"/>
              <a:t>The average person needs ~25 kcal/kg/day</a:t>
            </a:r>
          </a:p>
          <a:p>
            <a:pPr lvl="2"/>
            <a:r>
              <a:rPr lang="en-US" dirty="0"/>
              <a:t>Cal/ml varies by formula </a:t>
            </a:r>
          </a:p>
          <a:p>
            <a:pPr lvl="1"/>
            <a:r>
              <a:rPr lang="en-US" dirty="0"/>
              <a:t>Bowel regimen</a:t>
            </a:r>
          </a:p>
        </p:txBody>
      </p:sp>
    </p:spTree>
    <p:extLst>
      <p:ext uri="{BB962C8B-B14F-4D97-AF65-F5344CB8AC3E}">
        <p14:creationId xmlns:p14="http://schemas.microsoft.com/office/powerpoint/2010/main" val="2718326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 Tips</a:t>
            </a:r>
          </a:p>
        </p:txBody>
      </p:sp>
      <p:pic>
        <p:nvPicPr>
          <p:cNvPr id="4" name="Picture 3" descr="Screen Shot 2016-07-25 at 4.35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17638"/>
            <a:ext cx="9144000" cy="4542557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1026884" y="2175105"/>
            <a:ext cx="418861" cy="21616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2674" y="6241607"/>
            <a:ext cx="762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average person needs ~25 kcal/kg/day.  </a:t>
            </a:r>
          </a:p>
        </p:txBody>
      </p:sp>
    </p:spTree>
    <p:extLst>
      <p:ext uri="{BB962C8B-B14F-4D97-AF65-F5344CB8AC3E}">
        <p14:creationId xmlns:p14="http://schemas.microsoft.com/office/powerpoint/2010/main" val="1491426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AKI - need to know their baseline</a:t>
            </a:r>
          </a:p>
          <a:p>
            <a:r>
              <a:rPr lang="en-US" dirty="0"/>
              <a:t>Urine output </a:t>
            </a:r>
          </a:p>
          <a:p>
            <a:r>
              <a:rPr lang="en-US" dirty="0"/>
              <a:t>Renal replacement protocol (must be eligible)</a:t>
            </a:r>
          </a:p>
          <a:p>
            <a:r>
              <a:rPr lang="en-US" dirty="0"/>
              <a:t>Hypernatremia, free water deficit</a:t>
            </a:r>
          </a:p>
          <a:p>
            <a:r>
              <a:rPr lang="en-US" dirty="0"/>
              <a:t>Need for dialysis or CVVH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615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Future (</a:t>
            </a:r>
            <a:r>
              <a:rPr lang="en-US" b="1" dirty="0">
                <a:hlinkClick r:id="rId2" action="ppaction://hlinkfile"/>
              </a:rPr>
              <a:t>blogs.gwu.edu/</a:t>
            </a:r>
            <a:r>
              <a:rPr lang="en-US" b="1" dirty="0" err="1">
                <a:hlinkClick r:id="rId2" action="ppaction://hlinkfile"/>
              </a:rPr>
              <a:t>Leahgus</a:t>
            </a:r>
            <a:r>
              <a:rPr lang="en-US" dirty="0"/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t="12494" r="22523" b="7280"/>
          <a:stretch/>
        </p:blipFill>
        <p:spPr bwMode="auto">
          <a:xfrm>
            <a:off x="1943100" y="1627641"/>
            <a:ext cx="5592536" cy="44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 rot="18467520">
            <a:off x="2318656" y="2649311"/>
            <a:ext cx="791936" cy="155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8467520">
            <a:off x="2926535" y="2649310"/>
            <a:ext cx="791936" cy="155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7672224">
            <a:off x="4039098" y="1700268"/>
            <a:ext cx="791936" cy="155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7672224">
            <a:off x="4647703" y="1706446"/>
            <a:ext cx="791936" cy="155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171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03D80-9F23-45AC-AB62-9B5EB9AA3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Renal 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0DF8E-CF26-417B-AEAA-882205844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Indications for Hemodialysis: </a:t>
            </a:r>
            <a:r>
              <a:rPr lang="en-US" b="1" dirty="0"/>
              <a:t>AEIOU</a:t>
            </a:r>
          </a:p>
          <a:p>
            <a:pPr lvl="1"/>
            <a:r>
              <a:rPr lang="en-US" dirty="0"/>
              <a:t>Acidosis, electrolyte abnormalities (K), ingestions, overload, uremia</a:t>
            </a:r>
          </a:p>
          <a:p>
            <a:pPr lvl="1"/>
            <a:endParaRPr lang="en-US" dirty="0"/>
          </a:p>
          <a:p>
            <a:r>
              <a:rPr lang="en-US" b="1" dirty="0"/>
              <a:t>CRRT</a:t>
            </a:r>
            <a:r>
              <a:rPr lang="en-US" dirty="0"/>
              <a:t>: continuous renal replacement therapy</a:t>
            </a:r>
          </a:p>
          <a:p>
            <a:pPr lvl="1"/>
            <a:r>
              <a:rPr lang="en-US" dirty="0"/>
              <a:t>Used in critically ill patients who would not tolerate HD</a:t>
            </a:r>
          </a:p>
          <a:p>
            <a:pPr lvl="1"/>
            <a:r>
              <a:rPr lang="en-US" dirty="0"/>
              <a:t>Slower and more labor intensive but avoids hypotension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0391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093"/>
            <a:ext cx="8229600" cy="1143000"/>
          </a:xfrm>
        </p:spPr>
        <p:txBody>
          <a:bodyPr/>
          <a:lstStyle/>
          <a:p>
            <a:r>
              <a:rPr lang="en-US" dirty="0" err="1"/>
              <a:t>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0711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VTE </a:t>
            </a:r>
            <a:r>
              <a:rPr lang="en-US" dirty="0" err="1"/>
              <a:t>Ppx</a:t>
            </a:r>
            <a:endParaRPr lang="en-US" dirty="0"/>
          </a:p>
          <a:p>
            <a:pPr lvl="1"/>
            <a:r>
              <a:rPr lang="en-US" dirty="0"/>
              <a:t>SCDs</a:t>
            </a:r>
          </a:p>
          <a:p>
            <a:pPr lvl="1"/>
            <a:r>
              <a:rPr lang="en-US" dirty="0"/>
              <a:t>Lovenox </a:t>
            </a:r>
          </a:p>
          <a:p>
            <a:pPr lvl="2"/>
            <a:r>
              <a:rPr lang="en-US" dirty="0"/>
              <a:t>30mg </a:t>
            </a:r>
            <a:r>
              <a:rPr lang="en-US" dirty="0" err="1"/>
              <a:t>subQ</a:t>
            </a:r>
            <a:r>
              <a:rPr lang="en-US" dirty="0"/>
              <a:t> BID</a:t>
            </a:r>
          </a:p>
          <a:p>
            <a:pPr lvl="2"/>
            <a:r>
              <a:rPr lang="en-US" dirty="0"/>
              <a:t>Preferred, especially in trauma patients</a:t>
            </a:r>
          </a:p>
          <a:p>
            <a:pPr lvl="1"/>
            <a:r>
              <a:rPr lang="en-US" dirty="0"/>
              <a:t>Heparin</a:t>
            </a:r>
          </a:p>
          <a:p>
            <a:pPr lvl="2"/>
            <a:r>
              <a:rPr lang="en-US" dirty="0"/>
              <a:t>5000 units </a:t>
            </a:r>
            <a:r>
              <a:rPr lang="en-US" dirty="0" err="1"/>
              <a:t>subQ</a:t>
            </a:r>
            <a:r>
              <a:rPr lang="en-US" dirty="0"/>
              <a:t> TID</a:t>
            </a:r>
          </a:p>
          <a:p>
            <a:pPr lvl="2"/>
            <a:r>
              <a:rPr lang="en-US" dirty="0"/>
              <a:t>Used in renal failure patients (Cr clearance &lt; 30ml/min)</a:t>
            </a:r>
          </a:p>
          <a:p>
            <a:pPr lvl="2"/>
            <a:r>
              <a:rPr lang="en-US" dirty="0"/>
              <a:t>Used in pts with high risk of return to surgery</a:t>
            </a:r>
          </a:p>
          <a:p>
            <a:r>
              <a:rPr lang="en-US" dirty="0"/>
              <a:t>Transfusions</a:t>
            </a:r>
          </a:p>
          <a:p>
            <a:pPr lvl="1"/>
            <a:r>
              <a:rPr lang="en-US" dirty="0"/>
              <a:t>RBC, platelets, FFP, cryoprecipitate </a:t>
            </a:r>
          </a:p>
          <a:p>
            <a:r>
              <a:rPr lang="en-US" dirty="0"/>
              <a:t>HIT: heparin induced thrombocytopenia</a:t>
            </a:r>
          </a:p>
          <a:p>
            <a:pPr lvl="1"/>
            <a:r>
              <a:rPr lang="en-US" dirty="0"/>
              <a:t>5 to 10 days after heparin admin, </a:t>
            </a:r>
            <a:r>
              <a:rPr lang="en-US" dirty="0" err="1"/>
              <a:t>plt</a:t>
            </a:r>
            <a:r>
              <a:rPr lang="en-US" dirty="0"/>
              <a:t> counts decline 50% or more</a:t>
            </a:r>
          </a:p>
        </p:txBody>
      </p:sp>
    </p:spTree>
    <p:extLst>
      <p:ext uri="{BB962C8B-B14F-4D97-AF65-F5344CB8AC3E}">
        <p14:creationId xmlns:p14="http://schemas.microsoft.com/office/powerpoint/2010/main" val="6698677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Heme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600" dirty="0"/>
              <a:t>Transfusions: </a:t>
            </a:r>
          </a:p>
          <a:p>
            <a:r>
              <a:rPr lang="en-US" dirty="0"/>
              <a:t>“</a:t>
            </a:r>
            <a:r>
              <a:rPr lang="en-US" b="1" dirty="0"/>
              <a:t>Product order</a:t>
            </a:r>
            <a:r>
              <a:rPr lang="en-US" dirty="0"/>
              <a:t>” - tells the blood bank that you want blood products for your patient.  </a:t>
            </a:r>
          </a:p>
          <a:p>
            <a:pPr lvl="1"/>
            <a:r>
              <a:rPr lang="en-US" dirty="0"/>
              <a:t>If you only order this, it will hold products for future use. </a:t>
            </a:r>
          </a:p>
          <a:p>
            <a:pPr lvl="1"/>
            <a:r>
              <a:rPr lang="en-US" dirty="0"/>
              <a:t>Pts with active bleeding or expected blood loss should have RBCs on hold </a:t>
            </a:r>
          </a:p>
          <a:p>
            <a:r>
              <a:rPr lang="en-US" dirty="0"/>
              <a:t>“</a:t>
            </a:r>
            <a:r>
              <a:rPr lang="en-US" b="1" dirty="0"/>
              <a:t>Transfusion order</a:t>
            </a:r>
            <a:r>
              <a:rPr lang="en-US" dirty="0"/>
              <a:t>” -  tells the nurse to request the blood and then give it</a:t>
            </a:r>
          </a:p>
          <a:p>
            <a:pPr lvl="1"/>
            <a:r>
              <a:rPr lang="en-US" dirty="0"/>
              <a:t>If you do not complete this order, your patient will not be transfused</a:t>
            </a:r>
          </a:p>
          <a:p>
            <a:r>
              <a:rPr lang="en-US" dirty="0"/>
              <a:t>At GW, platelets are only </a:t>
            </a:r>
            <a:r>
              <a:rPr lang="en-US" b="1" dirty="0"/>
              <a:t>single donor apheresis platelets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Do not choose six pack pooled platelets.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696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Heme Tips</a:t>
            </a:r>
          </a:p>
        </p:txBody>
      </p:sp>
      <p:sp>
        <p:nvSpPr>
          <p:cNvPr id="4" name="Rectangle 3"/>
          <p:cNvSpPr/>
          <p:nvPr/>
        </p:nvSpPr>
        <p:spPr>
          <a:xfrm>
            <a:off x="4479667" y="3244334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Screen Shot 2016-08-02 at 7.03.4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1323"/>
            <a:ext cx="9144000" cy="513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347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Fever curve</a:t>
            </a:r>
          </a:p>
          <a:p>
            <a:r>
              <a:rPr lang="en-US" dirty="0"/>
              <a:t>Antibiotics </a:t>
            </a:r>
          </a:p>
          <a:p>
            <a:pPr lvl="1"/>
            <a:r>
              <a:rPr lang="en-US" dirty="0"/>
              <a:t>Vancomycin and </a:t>
            </a:r>
            <a:r>
              <a:rPr lang="en-US" dirty="0" err="1"/>
              <a:t>meropenum</a:t>
            </a:r>
            <a:r>
              <a:rPr lang="en-US" dirty="0"/>
              <a:t> are a good start but need to be narrowed as soon as possible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abx</a:t>
            </a:r>
            <a:r>
              <a:rPr lang="en-US" dirty="0"/>
              <a:t> should be ordered with a stop date</a:t>
            </a:r>
          </a:p>
          <a:p>
            <a:r>
              <a:rPr lang="en-US" dirty="0"/>
              <a:t>Micro</a:t>
            </a:r>
          </a:p>
          <a:p>
            <a:pPr lvl="1"/>
            <a:r>
              <a:rPr lang="en-US" dirty="0"/>
              <a:t>Check speciation and susceptibilities daily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073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 Tips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Vancomycin</a:t>
            </a:r>
            <a:endParaRPr lang="en-US" dirty="0"/>
          </a:p>
          <a:p>
            <a:pPr lvl="1"/>
            <a:r>
              <a:rPr lang="en-US" dirty="0"/>
              <a:t>Usual starting dosing 15mg/kg</a:t>
            </a:r>
          </a:p>
          <a:p>
            <a:pPr lvl="1"/>
            <a:r>
              <a:rPr lang="en-US" dirty="0"/>
              <a:t>dosed by trough, goal trough 15-20 mg/L</a:t>
            </a:r>
          </a:p>
          <a:p>
            <a:pPr lvl="1"/>
            <a:r>
              <a:rPr lang="en-US" dirty="0"/>
              <a:t>In pts with normal renal function, trough is checked 30 minutes before the 4th dose</a:t>
            </a:r>
          </a:p>
          <a:p>
            <a:pPr lvl="1"/>
            <a:r>
              <a:rPr lang="en-US" dirty="0"/>
              <a:t>In pts with renal dysfunction, vancomycin is dosed by level </a:t>
            </a:r>
          </a:p>
          <a:p>
            <a:pPr lvl="2"/>
            <a:r>
              <a:rPr lang="en-US" dirty="0"/>
              <a:t>Vancomycin is given and 12-24 </a:t>
            </a:r>
            <a:r>
              <a:rPr lang="en-US" dirty="0" err="1"/>
              <a:t>hrs</a:t>
            </a:r>
            <a:r>
              <a:rPr lang="en-US" dirty="0"/>
              <a:t> later a level is checked </a:t>
            </a:r>
          </a:p>
          <a:p>
            <a:pPr lvl="2"/>
            <a:r>
              <a:rPr lang="en-US" dirty="0"/>
              <a:t>If the level is low, </a:t>
            </a:r>
            <a:r>
              <a:rPr lang="en-US" dirty="0" err="1"/>
              <a:t>vanc</a:t>
            </a:r>
            <a:r>
              <a:rPr lang="en-US" dirty="0"/>
              <a:t> is re-dosed, level check again.</a:t>
            </a:r>
          </a:p>
        </p:txBody>
      </p:sp>
    </p:spTree>
    <p:extLst>
      <p:ext uri="{BB962C8B-B14F-4D97-AF65-F5344CB8AC3E}">
        <p14:creationId xmlns:p14="http://schemas.microsoft.com/office/powerpoint/2010/main" val="3796105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Foleys</a:t>
            </a:r>
          </a:p>
          <a:p>
            <a:pPr lvl="1"/>
            <a:r>
              <a:rPr lang="en-US" dirty="0"/>
              <a:t>d/c as soon as possible</a:t>
            </a:r>
          </a:p>
          <a:p>
            <a:pPr lvl="1"/>
            <a:r>
              <a:rPr lang="en-US" dirty="0"/>
              <a:t>can be colonized without being infected, unnecessary culturing will lead to false positive CAUTIs.  </a:t>
            </a:r>
          </a:p>
          <a:p>
            <a:pPr lvl="2"/>
            <a:r>
              <a:rPr lang="en-US" dirty="0"/>
              <a:t>Send a UA and check result</a:t>
            </a:r>
          </a:p>
          <a:p>
            <a:pPr lvl="2"/>
            <a:r>
              <a:rPr lang="en-US" dirty="0"/>
              <a:t>If UA is positive -&gt; change the </a:t>
            </a:r>
            <a:r>
              <a:rPr lang="en-US" dirty="0" err="1"/>
              <a:t>foley</a:t>
            </a:r>
            <a:r>
              <a:rPr lang="en-US" dirty="0"/>
              <a:t> and send a 2</a:t>
            </a:r>
            <a:r>
              <a:rPr lang="en-US" baseline="30000" dirty="0"/>
              <a:t>nd</a:t>
            </a:r>
            <a:r>
              <a:rPr lang="en-US" dirty="0"/>
              <a:t> UA</a:t>
            </a:r>
          </a:p>
          <a:p>
            <a:pPr lvl="2"/>
            <a:r>
              <a:rPr lang="en-US" dirty="0"/>
              <a:t>If 2</a:t>
            </a:r>
            <a:r>
              <a:rPr lang="en-US" baseline="30000" dirty="0"/>
              <a:t>nd</a:t>
            </a:r>
            <a:r>
              <a:rPr lang="en-US" dirty="0"/>
              <a:t> UA is positive -&gt; send a culture</a:t>
            </a:r>
          </a:p>
        </p:txBody>
      </p:sp>
    </p:spTree>
    <p:extLst>
      <p:ext uri="{BB962C8B-B14F-4D97-AF65-F5344CB8AC3E}">
        <p14:creationId xmlns:p14="http://schemas.microsoft.com/office/powerpoint/2010/main" val="27863060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System: Endo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Glycemic control</a:t>
            </a:r>
          </a:p>
          <a:p>
            <a:pPr lvl="1"/>
            <a:r>
              <a:rPr lang="en-US" dirty="0"/>
              <a:t>glucose &lt;180mg/dL is recommended </a:t>
            </a:r>
          </a:p>
          <a:p>
            <a:r>
              <a:rPr lang="en-US" dirty="0"/>
              <a:t>Insulin regimen</a:t>
            </a:r>
          </a:p>
          <a:p>
            <a:pPr lvl="1"/>
            <a:r>
              <a:rPr lang="en-US" dirty="0" err="1"/>
              <a:t>Aspart</a:t>
            </a:r>
            <a:r>
              <a:rPr lang="en-US" dirty="0"/>
              <a:t> – short acting</a:t>
            </a:r>
          </a:p>
          <a:p>
            <a:pPr lvl="2"/>
            <a:r>
              <a:rPr lang="en-US" dirty="0"/>
              <a:t>low, intermediate, or high sliding scale for correction</a:t>
            </a:r>
          </a:p>
          <a:p>
            <a:pPr lvl="2"/>
            <a:r>
              <a:rPr lang="en-US" dirty="0"/>
              <a:t>Q6H vs  QAC, HS</a:t>
            </a:r>
          </a:p>
          <a:p>
            <a:pPr lvl="1"/>
            <a:r>
              <a:rPr lang="en-US" dirty="0"/>
              <a:t>Levemir – long acting; dose once or twice a day for better baseline control </a:t>
            </a:r>
          </a:p>
          <a:p>
            <a:pPr lvl="2"/>
            <a:r>
              <a:rPr lang="en-US" dirty="0"/>
              <a:t>Dosed by adding up all the SSI used over 24 </a:t>
            </a:r>
            <a:r>
              <a:rPr lang="en-US" dirty="0" err="1"/>
              <a:t>hrs</a:t>
            </a:r>
            <a:r>
              <a:rPr lang="en-US" dirty="0"/>
              <a:t> and order half of that</a:t>
            </a:r>
          </a:p>
          <a:p>
            <a:pPr lvl="2"/>
            <a:r>
              <a:rPr lang="en-US" dirty="0"/>
              <a:t>If NPO, long acting insulin should be cut in half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103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42988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They are here to help!</a:t>
            </a:r>
          </a:p>
          <a:p>
            <a:r>
              <a:rPr lang="en-US" dirty="0"/>
              <a:t>Know the ICU </a:t>
            </a:r>
          </a:p>
          <a:p>
            <a:r>
              <a:rPr lang="en-US" dirty="0"/>
              <a:t>Have valuable information</a:t>
            </a:r>
          </a:p>
          <a:p>
            <a:r>
              <a:rPr lang="en-US" dirty="0"/>
              <a:t>Can bail you out of tough situations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1677" y="1600200"/>
            <a:ext cx="4972323" cy="4222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5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1049" y="477323"/>
            <a:ext cx="4891213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Nursing Do’s: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Introduce yourself and your role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Ask questions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Keep them in the loop of treatment plans, orders, medications.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/>
              <a:t>Ask them their thoughts on </a:t>
            </a:r>
            <a:r>
              <a:rPr lang="en-US" sz="2800" dirty="0" err="1"/>
              <a:t>pt</a:t>
            </a:r>
            <a:r>
              <a:rPr lang="en-US" sz="2800" dirty="0"/>
              <a:t> care</a:t>
            </a:r>
          </a:p>
        </p:txBody>
      </p:sp>
    </p:spTree>
    <p:extLst>
      <p:ext uri="{BB962C8B-B14F-4D97-AF65-F5344CB8AC3E}">
        <p14:creationId xmlns:p14="http://schemas.microsoft.com/office/powerpoint/2010/main" val="4273398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58205" y="409773"/>
            <a:ext cx="4891213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Nursing Don’ts: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Don’t blow off nursing concerns! 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Don’t be overly confident.  If you don</a:t>
            </a:r>
            <a:r>
              <a:rPr lang="uk-UA" sz="2800" dirty="0"/>
              <a:t>’</a:t>
            </a:r>
            <a:r>
              <a:rPr lang="en-US" sz="2800" dirty="0"/>
              <a:t>t know, they are happy to help.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/>
              <a:t>Don’t rely on the nurse to do your assessment.  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3394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921" y="1991793"/>
            <a:ext cx="3427177" cy="45695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932" y="1991794"/>
            <a:ext cx="3427176" cy="45695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0"/>
            <a:ext cx="9144000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Nursing Sign-Out: </a:t>
            </a:r>
            <a:r>
              <a:rPr lang="en-US" sz="3200" b="1" dirty="0"/>
              <a:t>7-7:30am</a:t>
            </a:r>
          </a:p>
          <a:p>
            <a:endParaRPr lang="en-US" sz="800" dirty="0"/>
          </a:p>
          <a:p>
            <a:r>
              <a:rPr lang="en-US" sz="3200" dirty="0"/>
              <a:t>Do not to interrupt, except for emergent issues.</a:t>
            </a:r>
          </a:p>
          <a:p>
            <a:endParaRPr lang="en-US" sz="800" dirty="0"/>
          </a:p>
          <a:p>
            <a:r>
              <a:rPr lang="en-US" sz="3200" dirty="0"/>
              <a:t>If you want to talk to the night nurse, get there early.</a:t>
            </a:r>
          </a:p>
        </p:txBody>
      </p:sp>
      <p:sp>
        <p:nvSpPr>
          <p:cNvPr id="2" name="&quot;No&quot; Symbol 1"/>
          <p:cNvSpPr/>
          <p:nvPr/>
        </p:nvSpPr>
        <p:spPr>
          <a:xfrm>
            <a:off x="4587984" y="1991793"/>
            <a:ext cx="4327072" cy="4490357"/>
          </a:xfrm>
          <a:prstGeom prst="noSmoking">
            <a:avLst>
              <a:gd name="adj" fmla="val 516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81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Pre-rounds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CE0C60-4832-4E3F-AB96-482779619E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ICU Pt Presentation Outline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D5C7DB6-63E4-4AFB-9EA9-3751D1E346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ICU Pt Template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AAED8A-77EE-43A3-96CA-1354AE1A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28" t="17991" r="33838" b="6767"/>
          <a:stretch/>
        </p:blipFill>
        <p:spPr>
          <a:xfrm>
            <a:off x="804319" y="2251994"/>
            <a:ext cx="3048000" cy="38700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A6053F-E729-49D9-B35A-F50039BD8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9" t="17719" r="23684" b="10468"/>
          <a:stretch/>
        </p:blipFill>
        <p:spPr>
          <a:xfrm>
            <a:off x="4199438" y="2400657"/>
            <a:ext cx="4932948" cy="369369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2EFE91-5550-4670-9B81-566737E697FA}"/>
              </a:ext>
            </a:extLst>
          </p:cNvPr>
          <p:cNvSpPr txBox="1"/>
          <p:nvPr/>
        </p:nvSpPr>
        <p:spPr>
          <a:xfrm>
            <a:off x="314036" y="6214030"/>
            <a:ext cx="8515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Both available on blogs.gwu.edu/</a:t>
            </a:r>
            <a:r>
              <a:rPr lang="en-US" dirty="0" err="1"/>
              <a:t>Leahgus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372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22208</TotalTime>
  <Words>1547</Words>
  <Application>Microsoft Office PowerPoint</Application>
  <PresentationFormat>On-screen Show (4:3)</PresentationFormat>
  <Paragraphs>304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ICU Survival</vt:lpstr>
      <vt:lpstr>PowerPoint Presentation</vt:lpstr>
      <vt:lpstr>The basics (gwicu.com)</vt:lpstr>
      <vt:lpstr>The Future (blogs.gwu.edu/Leahgus)</vt:lpstr>
      <vt:lpstr>Nurses</vt:lpstr>
      <vt:lpstr>PowerPoint Presentation</vt:lpstr>
      <vt:lpstr>PowerPoint Presentation</vt:lpstr>
      <vt:lpstr>PowerPoint Presentation</vt:lpstr>
      <vt:lpstr>Pre-rounds</vt:lpstr>
      <vt:lpstr>Pre-Rounds: Chart Checking</vt:lpstr>
      <vt:lpstr>Pre-rounds</vt:lpstr>
      <vt:lpstr>Pre-rounds</vt:lpstr>
      <vt:lpstr>Pre-rounds</vt:lpstr>
      <vt:lpstr>Pre-rounds</vt:lpstr>
      <vt:lpstr>Pre-rounds</vt:lpstr>
      <vt:lpstr>Pre-rounds</vt:lpstr>
      <vt:lpstr>Pre-rounds</vt:lpstr>
      <vt:lpstr>Pre-rounds</vt:lpstr>
      <vt:lpstr>Pre-rounds</vt:lpstr>
      <vt:lpstr>Pre-rounds: W/in the pt’s room</vt:lpstr>
      <vt:lpstr>Cardiac Monitor</vt:lpstr>
      <vt:lpstr>PowerPoint Presentation</vt:lpstr>
      <vt:lpstr>Ventilators</vt:lpstr>
      <vt:lpstr>Physical Exam!</vt:lpstr>
      <vt:lpstr>Tips for Rounds</vt:lpstr>
      <vt:lpstr>Presentation of Pts</vt:lpstr>
      <vt:lpstr>System: Neuro</vt:lpstr>
      <vt:lpstr>Neuro Tips:</vt:lpstr>
      <vt:lpstr>Neuro Tips:</vt:lpstr>
      <vt:lpstr>Bolts vs EVDs</vt:lpstr>
      <vt:lpstr>Bolts vs EVDs</vt:lpstr>
      <vt:lpstr>System: Cardiovascular</vt:lpstr>
      <vt:lpstr>Cardiovascular Tips </vt:lpstr>
      <vt:lpstr>System: Respiratory</vt:lpstr>
      <vt:lpstr>PowerPoint Presentation</vt:lpstr>
      <vt:lpstr>High Flow Nasal Cannula</vt:lpstr>
      <vt:lpstr>System: GI</vt:lpstr>
      <vt:lpstr>GI Tips</vt:lpstr>
      <vt:lpstr>Renal</vt:lpstr>
      <vt:lpstr>Renal Tips</vt:lpstr>
      <vt:lpstr>Heme</vt:lpstr>
      <vt:lpstr>Heme Tips</vt:lpstr>
      <vt:lpstr>Heme Tips</vt:lpstr>
      <vt:lpstr>System: ID</vt:lpstr>
      <vt:lpstr>ID Tips </vt:lpstr>
      <vt:lpstr>ID Tips</vt:lpstr>
      <vt:lpstr>System: Endo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ICU primer</dc:title>
  <dc:creator>David Yamane</dc:creator>
  <cp:lastModifiedBy>Leah Gustafson</cp:lastModifiedBy>
  <cp:revision>95</cp:revision>
  <dcterms:created xsi:type="dcterms:W3CDTF">2016-07-21T12:56:12Z</dcterms:created>
  <dcterms:modified xsi:type="dcterms:W3CDTF">2018-07-03T00:18:18Z</dcterms:modified>
</cp:coreProperties>
</file>